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812" r:id="rId4"/>
  </p:sldMasterIdLst>
  <p:notesMasterIdLst>
    <p:notesMasterId r:id="rId16"/>
  </p:notesMasterIdLst>
  <p:handoutMasterIdLst>
    <p:handoutMasterId r:id="rId17"/>
  </p:handout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5" r:id="rId12"/>
    <p:sldId id="266" r:id="rId13"/>
    <p:sldId id="267" r:id="rId14"/>
    <p:sldId id="268" r:id="rId1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FF00"/>
    <a:srgbClr val="374E5F"/>
    <a:srgbClr val="A6BCCC"/>
    <a:srgbClr val="000000"/>
    <a:srgbClr val="FFFFCC"/>
    <a:srgbClr val="CC0000"/>
    <a:srgbClr val="000066"/>
    <a:srgbClr val="FFCC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9" autoAdjust="0"/>
    <p:restoredTop sz="84590" autoAdjust="0"/>
  </p:normalViewPr>
  <p:slideViewPr>
    <p:cSldViewPr>
      <p:cViewPr varScale="1">
        <p:scale>
          <a:sx n="42" d="100"/>
          <a:sy n="42" d="100"/>
        </p:scale>
        <p:origin x="480" y="5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FC214389-F4DA-4DAF-9B29-D8DE50566963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03001177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 dirty="0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Click to edit Master text styles</a:t>
            </a:r>
            <a:endParaRPr lang="en-US"/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Second level</a:t>
            </a: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Third level</a:t>
            </a: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Fourth level</a:t>
            </a: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401AA26B-5E4E-4129-A89C-394A954597AD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6915086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chemeClr val="tx1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8AF030BD-BC74-44B8-90FA-E3F7015DB404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289588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42204628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3222988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A2C58-682A-4105-BB6B-F2E9745E80DD}" type="slidenum">
              <a:rPr lang="en-US" altLang="x-none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7576470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C459C-60CE-4756-80B8-DC516B1118AF}" type="slidenum">
              <a:rPr lang="en-US" altLang="x-none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35228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173422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40907392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40122711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5B047A-B30F-4241-A82B-F4F5629E5D80}" type="slidenum">
              <a:rPr lang="en-US" altLang="x-none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71918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848DB-1D2F-4BBF-A6AB-4A7F8376B1CB}" type="slidenum">
              <a:rPr lang="en-US" altLang="x-none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764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19828752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39473940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20000"/>
                <a:lumOff val="80000"/>
              </a:schemeClr>
            </a:gs>
            <a:gs pos="100000">
              <a:schemeClr val="accent3">
                <a:lumMod val="75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34685264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  <p:sldLayoutId id="2147483822" r:id="rId10"/>
    <p:sldLayoutId id="2147483823" r:id="rId11"/>
    <p:sldLayoutId id="2147483824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tx1"/>
        </a:buClr>
        <a:buSzPct val="80000"/>
        <a:buFont typeface="Corbe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Rectangle 7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x-none" dirty="0">
                <a:solidFill>
                  <a:schemeClr val="accent3">
                    <a:lumMod val="75000"/>
                  </a:schemeClr>
                </a:solidFill>
              </a:rPr>
              <a:t>Company </a:t>
            </a:r>
            <a:r>
              <a:rPr lang="en-US" altLang="x-none" dirty="0" smtClean="0">
                <a:solidFill>
                  <a:schemeClr val="accent3">
                    <a:lumMod val="75000"/>
                  </a:schemeClr>
                </a:solidFill>
              </a:rPr>
              <a:t>Meeting</a:t>
            </a:r>
            <a:endParaRPr lang="en-US" dirty="0">
              <a:solidFill>
                <a:schemeClr val="accent3">
                  <a:lumMod val="75000"/>
                </a:schemeClr>
              </a:solidFill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7" name="Rectangle 7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x-none" dirty="0"/>
              <a:t>Goals for </a:t>
            </a:r>
            <a:r>
              <a:rPr lang="en-US" altLang="x-none" dirty="0" smtClean="0"/>
              <a:t>the Coming Year</a:t>
            </a:r>
            <a:endParaRPr lang="en-US" dirty="0"/>
          </a:p>
        </p:txBody>
      </p:sp>
      <p:sp>
        <p:nvSpPr>
          <p:cNvPr id="15368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Strategic undertakings</a:t>
            </a:r>
            <a:endParaRPr lang="en-US" dirty="0"/>
          </a:p>
          <a:p>
            <a:r>
              <a:rPr lang="en-US" altLang="x-none" dirty="0"/>
              <a:t>Financial goals</a:t>
            </a:r>
          </a:p>
          <a:p>
            <a:r>
              <a:rPr lang="en-US" altLang="x-none" dirty="0"/>
              <a:t>Other key efforts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91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Summary</a:t>
            </a:r>
            <a:endParaRPr lang="en-US" dirty="0"/>
          </a:p>
        </p:txBody>
      </p:sp>
      <p:sp>
        <p:nvSpPr>
          <p:cNvPr id="16392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 smtClean="0"/>
              <a:t>Summary</a:t>
            </a:r>
            <a:r>
              <a:rPr lang="en-US" altLang="x-none" baseline="0" dirty="0" smtClean="0"/>
              <a:t> of</a:t>
            </a:r>
            <a:r>
              <a:rPr lang="en-US" altLang="x-none" dirty="0" smtClean="0"/>
              <a:t> </a:t>
            </a:r>
            <a:r>
              <a:rPr lang="en-US" altLang="x-none" dirty="0"/>
              <a:t>key successes/challenges</a:t>
            </a:r>
            <a:endParaRPr lang="en-US" dirty="0"/>
          </a:p>
          <a:p>
            <a:r>
              <a:rPr lang="en-US" altLang="x-none" dirty="0" smtClean="0"/>
              <a:t>Reiteration</a:t>
            </a:r>
            <a:r>
              <a:rPr lang="en-US" altLang="x-none" baseline="0" dirty="0" smtClean="0"/>
              <a:t> of</a:t>
            </a:r>
            <a:r>
              <a:rPr lang="en-US" altLang="x-none" dirty="0" smtClean="0"/>
              <a:t> </a:t>
            </a:r>
            <a:r>
              <a:rPr lang="en-US" altLang="x-none" dirty="0"/>
              <a:t>key goals</a:t>
            </a:r>
          </a:p>
          <a:p>
            <a:r>
              <a:rPr lang="en-US" altLang="x-none" dirty="0"/>
              <a:t>Thanks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7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Agenda</a:t>
            </a:r>
            <a:endParaRPr lang="en-US" dirty="0"/>
          </a:p>
        </p:txBody>
      </p:sp>
      <p:sp>
        <p:nvSpPr>
          <p:cNvPr id="5128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x-none" sz="2600" dirty="0"/>
              <a:t>Review of </a:t>
            </a:r>
            <a:r>
              <a:rPr lang="en-US" altLang="x-none" sz="2600" dirty="0"/>
              <a:t>key objectives</a:t>
            </a:r>
            <a:endParaRPr lang="en-US" dirty="0"/>
          </a:p>
          <a:p>
            <a:r>
              <a:rPr lang="en-US" altLang="x-none" sz="2600" dirty="0"/>
              <a:t>How did we do?</a:t>
            </a:r>
          </a:p>
          <a:p>
            <a:r>
              <a:rPr lang="en-US" altLang="x-none" sz="2600" dirty="0"/>
              <a:t>Organizational </a:t>
            </a:r>
            <a:r>
              <a:rPr lang="en-US" altLang="x-none" sz="2600" dirty="0"/>
              <a:t>overview</a:t>
            </a:r>
            <a:endParaRPr lang="en-US" altLang="x-none" sz="2600" dirty="0"/>
          </a:p>
          <a:p>
            <a:r>
              <a:rPr lang="en-US" altLang="x-none" sz="2600" dirty="0"/>
              <a:t>Top </a:t>
            </a:r>
            <a:r>
              <a:rPr lang="en-US" altLang="x-none" sz="2600" dirty="0"/>
              <a:t>issues </a:t>
            </a:r>
            <a:r>
              <a:rPr lang="en-US" altLang="x-none" sz="2600" dirty="0"/>
              <a:t>f</a:t>
            </a:r>
            <a:r>
              <a:rPr lang="en-US" altLang="x-none" sz="2600" dirty="0"/>
              <a:t>acing the company</a:t>
            </a:r>
            <a:endParaRPr lang="en-US" altLang="x-none" sz="2600" dirty="0"/>
          </a:p>
          <a:p>
            <a:r>
              <a:rPr lang="en-US" altLang="x-none" sz="2600" dirty="0"/>
              <a:t>Review of </a:t>
            </a:r>
            <a:r>
              <a:rPr lang="en-US" altLang="x-none" sz="2600" dirty="0"/>
              <a:t>our progress</a:t>
            </a:r>
            <a:endParaRPr lang="en-US" altLang="x-none" sz="2600" dirty="0"/>
          </a:p>
          <a:p>
            <a:r>
              <a:rPr lang="en-US" altLang="x-none" sz="2600" dirty="0"/>
              <a:t>Key spending </a:t>
            </a:r>
            <a:r>
              <a:rPr lang="en-US" altLang="x-none" sz="2600" dirty="0"/>
              <a:t>a</a:t>
            </a:r>
            <a:r>
              <a:rPr lang="en-US" altLang="x-none" sz="2600" dirty="0"/>
              <a:t>reas</a:t>
            </a:r>
            <a:endParaRPr lang="en-US" altLang="x-none" sz="2600" dirty="0"/>
          </a:p>
          <a:p>
            <a:r>
              <a:rPr lang="en-US" altLang="x-none" sz="2600" dirty="0"/>
              <a:t>Head count</a:t>
            </a:r>
            <a:endParaRPr lang="en-US" altLang="x-none" sz="2600" dirty="0"/>
          </a:p>
          <a:p>
            <a:r>
              <a:rPr lang="en-US" altLang="x-none" sz="2600" dirty="0"/>
              <a:t>Goals for </a:t>
            </a:r>
            <a:r>
              <a:rPr lang="en-US" altLang="x-none" sz="2600" dirty="0"/>
              <a:t>the coming year</a:t>
            </a:r>
            <a:endParaRPr lang="en-US" altLang="x-none" sz="26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51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smtClean="0"/>
              <a:t>Review of Key Objectives</a:t>
            </a:r>
            <a:endParaRPr lang="en-US" dirty="0"/>
          </a:p>
        </p:txBody>
      </p:sp>
      <p:sp>
        <p:nvSpPr>
          <p:cNvPr id="6152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smtClean="0"/>
              <a:t>What makes our company unique</a:t>
            </a:r>
            <a:endParaRPr lang="en-US" smtClean="0"/>
          </a:p>
          <a:p>
            <a:r>
              <a:rPr lang="en-US" altLang="x-none" smtClean="0"/>
              <a:t>What makes our company successful</a:t>
            </a:r>
          </a:p>
          <a:p>
            <a:r>
              <a:rPr lang="en-US" altLang="x-none" smtClean="0"/>
              <a:t>Our shared vision</a:t>
            </a:r>
          </a:p>
          <a:p>
            <a:r>
              <a:rPr lang="en-US" altLang="x-none" smtClean="0"/>
              <a:t>Key undertakings of the past year</a:t>
            </a:r>
            <a:endParaRPr lang="en-US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How Did We Do?</a:t>
            </a:r>
            <a:endParaRPr lang="en-US" dirty="0"/>
          </a:p>
        </p:txBody>
      </p:sp>
      <p:sp>
        <p:nvSpPr>
          <p:cNvPr id="7176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 smtClean="0"/>
              <a:t>Department heads will give an overview of their </a:t>
            </a:r>
            <a:r>
              <a:rPr lang="en-US" altLang="x-none" dirty="0"/>
              <a:t>performance against </a:t>
            </a:r>
            <a:r>
              <a:rPr lang="en-US" altLang="x-none" dirty="0" smtClean="0"/>
              <a:t>their objectives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9" name="Rectangle 7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x-none" dirty="0"/>
              <a:t>Organizational Overview</a:t>
            </a:r>
            <a:endParaRPr lang="en-US" dirty="0"/>
          </a:p>
        </p:txBody>
      </p:sp>
      <p:sp>
        <p:nvSpPr>
          <p:cNvPr id="8200" name="Rectangle 8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x-none" dirty="0" smtClean="0"/>
              <a:t>Review of changes</a:t>
            </a:r>
          </a:p>
          <a:p>
            <a:r>
              <a:rPr lang="en-US" altLang="x-none" dirty="0" smtClean="0"/>
              <a:t>Introduction of new managers</a:t>
            </a:r>
            <a:endParaRPr lang="en-US" dirty="0"/>
          </a:p>
          <a:p>
            <a:r>
              <a:rPr lang="en-US" altLang="x-none" dirty="0" smtClean="0"/>
              <a:t>Changes still to come</a:t>
            </a:r>
            <a:endParaRPr lang="en-US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5" name="Rectangle 9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x-none" dirty="0"/>
              <a:t>Top Issues Facing </a:t>
            </a:r>
            <a:r>
              <a:rPr lang="en-US" altLang="x-none" dirty="0" smtClean="0"/>
              <a:t>the Company</a:t>
            </a:r>
            <a:endParaRPr lang="en-US" dirty="0"/>
          </a:p>
        </p:txBody>
      </p:sp>
      <p:sp>
        <p:nvSpPr>
          <p:cNvPr id="9226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 smtClean="0"/>
              <a:t>External industry pressures</a:t>
            </a:r>
          </a:p>
          <a:p>
            <a:r>
              <a:rPr lang="en-US" altLang="x-none" dirty="0" smtClean="0"/>
              <a:t>External customer issues</a:t>
            </a:r>
          </a:p>
          <a:p>
            <a:r>
              <a:rPr lang="en-US" altLang="x-none" dirty="0" smtClean="0"/>
              <a:t>High profile internal </a:t>
            </a:r>
            <a:r>
              <a:rPr lang="en-US" altLang="x-none" dirty="0"/>
              <a:t>issues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Review of </a:t>
            </a:r>
            <a:r>
              <a:rPr lang="en-US" altLang="x-none" dirty="0" smtClean="0"/>
              <a:t>Our</a:t>
            </a:r>
            <a:r>
              <a:rPr lang="en-US" altLang="x-none" baseline="0" dirty="0" smtClean="0"/>
              <a:t> Progress</a:t>
            </a:r>
            <a:endParaRPr lang="en-US" dirty="0"/>
          </a:p>
        </p:txBody>
      </p:sp>
      <p:sp>
        <p:nvSpPr>
          <p:cNvPr id="1025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Financial</a:t>
            </a:r>
            <a:endParaRPr lang="en-US" dirty="0"/>
          </a:p>
          <a:p>
            <a:r>
              <a:rPr lang="en-US" altLang="x-none" dirty="0"/>
              <a:t>Competitive</a:t>
            </a:r>
          </a:p>
          <a:p>
            <a:r>
              <a:rPr lang="en-US" altLang="x-none" dirty="0" smtClean="0"/>
              <a:t>Customer</a:t>
            </a:r>
            <a:r>
              <a:rPr lang="en-US" altLang="x-none" baseline="0" dirty="0" smtClean="0"/>
              <a:t> retention</a:t>
            </a:r>
            <a:endParaRPr lang="en-US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9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Key Spending Areas</a:t>
            </a:r>
            <a:endParaRPr lang="en-US" dirty="0"/>
          </a:p>
        </p:txBody>
      </p:sp>
      <p:sp>
        <p:nvSpPr>
          <p:cNvPr id="13320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R&amp;D</a:t>
            </a:r>
            <a:endParaRPr lang="en-US" dirty="0"/>
          </a:p>
          <a:p>
            <a:r>
              <a:rPr lang="en-US" altLang="x-none" dirty="0"/>
              <a:t>Sales and marketing</a:t>
            </a:r>
          </a:p>
          <a:p>
            <a:r>
              <a:rPr lang="en-US" altLang="x-none" dirty="0"/>
              <a:t>General and administration</a:t>
            </a:r>
          </a:p>
          <a:p>
            <a:r>
              <a:rPr lang="en-US" altLang="x-none" dirty="0"/>
              <a:t>Areas of improvement</a:t>
            </a:r>
          </a:p>
          <a:p>
            <a:r>
              <a:rPr lang="en-US" altLang="x-none" dirty="0"/>
              <a:t>Areas needing attention/caution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3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 smtClean="0"/>
              <a:t>Head Count</a:t>
            </a:r>
            <a:endParaRPr lang="en-US" dirty="0"/>
          </a:p>
        </p:txBody>
      </p:sp>
      <p:sp>
        <p:nvSpPr>
          <p:cNvPr id="14344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Goals</a:t>
            </a:r>
            <a:endParaRPr lang="en-US" dirty="0"/>
          </a:p>
          <a:p>
            <a:r>
              <a:rPr lang="en-US" altLang="x-none" dirty="0"/>
              <a:t>Results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is">
  <a:themeElements>
    <a:clrScheme name="Basis">
      <a:dk1>
        <a:srgbClr val="000000"/>
      </a:dk1>
      <a:lt1>
        <a:srgbClr val="FFFFFF"/>
      </a:lt1>
      <a:dk2>
        <a:srgbClr val="565349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7D447"/>
      </a:accent5>
      <a:accent6>
        <a:srgbClr val="818183"/>
      </a:accent6>
      <a:hlink>
        <a:srgbClr val="F59E00"/>
      </a:hlink>
      <a:folHlink>
        <a:srgbClr val="B2B2B2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ACC63D00-1EE0-4159-BF5A-6FF02000B710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4B8244152D6854C98412FF9FD386EE7" ma:contentTypeVersion="1" ma:contentTypeDescription="Create a new document." ma:contentTypeScope="" ma:versionID="7add385eb09acb74787c942b46821d30">
  <xsd:schema xmlns:xsd="http://www.w3.org/2001/XMLSchema" xmlns:xs="http://www.w3.org/2001/XMLSchema" xmlns:p="http://schemas.microsoft.com/office/2006/metadata/properties" xmlns:ns2="b4863681-c067-4c62-bc75-95bf3ac03d16" targetNamespace="http://schemas.microsoft.com/office/2006/metadata/properties" ma:root="true" ma:fieldsID="88a5876d5b55fdc60016a1dd89e48204" ns2:_="">
    <xsd:import namespace="b4863681-c067-4c62-bc75-95bf3ac03d16"/>
    <xsd:element name="properties">
      <xsd:complexType>
        <xsd:sequence>
          <xsd:element name="documentManagement">
            <xsd:complexType>
              <xsd:all>
                <xsd:element ref="ns2:Stag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4863681-c067-4c62-bc75-95bf3ac03d16" elementFormDefault="qualified">
    <xsd:import namespace="http://schemas.microsoft.com/office/2006/documentManagement/types"/>
    <xsd:import namespace="http://schemas.microsoft.com/office/infopath/2007/PartnerControls"/>
    <xsd:element name="Stage" ma:index="8" nillable="true" ma:displayName="Stage" ma:format="Dropdown" ma:internalName="Stage">
      <xsd:simpleType>
        <xsd:union memberTypes="dms:Text">
          <xsd:simpleType>
            <xsd:restriction base="dms:Choice">
              <xsd:enumeration value="Content Creation"/>
              <xsd:enumeration value="TR1"/>
              <xsd:enumeration value="CE1"/>
              <xsd:enumeration value="AU Doc Review"/>
              <xsd:enumeration value="CE2/Doc Prep"/>
              <xsd:enumeration value="Layout1"/>
              <xsd:enumeration value="AU INDD/PDF Review"/>
              <xsd:enumeration value="Proof1"/>
              <xsd:enumeration value="Indexing"/>
              <xsd:enumeration value="Layout2"/>
              <xsd:enumeration value="Proof2"/>
              <xsd:enumeration value="Page Turning"/>
              <xsd:enumeration value="Page-turning crx"/>
              <xsd:enumeration value="Preflight"/>
              <xsd:enumeration value="Final"/>
            </xsd:restriction>
          </xsd:simpleType>
        </xsd:un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>
  <documentManagement>
    <Stage xmlns="b4863681-c067-4c62-bc75-95bf3ac03d16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E0ED665D-04B1-4E54-91F0-64CFE8108B22}"/>
</file>

<file path=customXml/itemProps2.xml><?xml version="1.0" encoding="utf-8"?>
<ds:datastoreItem xmlns:ds="http://schemas.openxmlformats.org/officeDocument/2006/customXml" ds:itemID="{D0B819FB-9154-403B-A392-7FF8E374AEA4}"/>
</file>

<file path=customXml/itemProps3.xml><?xml version="1.0" encoding="utf-8"?>
<ds:datastoreItem xmlns:ds="http://schemas.openxmlformats.org/officeDocument/2006/customXml" ds:itemID="{37A60EC7-EC0E-46FC-955F-B62825E121A5}"/>
</file>

<file path=docProps/app.xml><?xml version="1.0" encoding="utf-8"?>
<Properties xmlns="http://schemas.openxmlformats.org/officeDocument/2006/extended-properties" xmlns:vt="http://schemas.openxmlformats.org/officeDocument/2006/docPropsVTypes">
  <Template>Basis</Template>
  <TotalTime>478</TotalTime>
  <Words>151</Words>
  <Application>Microsoft Office PowerPoint</Application>
  <PresentationFormat>Widescreen</PresentationFormat>
  <Paragraphs>46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Arial</vt:lpstr>
      <vt:lpstr>Calibri</vt:lpstr>
      <vt:lpstr>Corbel</vt:lpstr>
      <vt:lpstr>Times New Roman</vt:lpstr>
      <vt:lpstr>Basis</vt:lpstr>
      <vt:lpstr>Company Meeting</vt:lpstr>
      <vt:lpstr>Agenda</vt:lpstr>
      <vt:lpstr>Review of Key Objectives</vt:lpstr>
      <vt:lpstr>How Did We Do?</vt:lpstr>
      <vt:lpstr>Organizational Overview</vt:lpstr>
      <vt:lpstr>Top Issues Facing the Company</vt:lpstr>
      <vt:lpstr>Review of Our Progress</vt:lpstr>
      <vt:lpstr>Key Spending Areas</vt:lpstr>
      <vt:lpstr>Head Count</vt:lpstr>
      <vt:lpstr>Goals for the Coming Year</vt:lpstr>
      <vt:lpstr>Summary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1601-01-01T00:00:00Z</cp:lastPrinted>
  <dcterms:created xsi:type="dcterms:W3CDTF">2006-04-24T23:46:38Z</dcterms:created>
  <dcterms:modified xsi:type="dcterms:W3CDTF">2013-09-13T04:40:15Z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TC062578591033</vt:lpwstr>
  </property>
  <property fmtid="{D5CDD505-2E9C-101B-9397-08002B2CF9AE}" pid="3" name="Stage">
    <vt:lpwstr>AU Review</vt:lpwstr>
  </property>
  <property fmtid="{D5CDD505-2E9C-101B-9397-08002B2CF9AE}" pid="4" name="ContentTypeId">
    <vt:lpwstr>0x01010074B8244152D6854C98412FF9FD386EE7</vt:lpwstr>
  </property>
</Properties>
</file>

<file path=docProps/thumbnail.jpeg>
</file>